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679998-B2B0-580F-D38E-7474821C43F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BF64CA5-B39E-9EE1-FD4C-38B3C3196B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A124A31-9DFC-DA1C-5C96-67325171368D}"/>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46BF57F3-F470-C289-DFEF-72B996ADF7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A07A250-C259-AE38-346B-4C4DFCAA8FA3}"/>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400300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188102-600F-2FF3-B2F6-5652FBC9D98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C966CA4-8DA6-786E-33C1-CC6D83878DC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38A9305-1A67-B3B7-5A79-9413078E7F60}"/>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3EBE9292-60D1-D326-ECED-8A2C3F2AA84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703423A-E61F-7AF9-7C3A-691E3EDD99ED}"/>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242497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1CB0558-5F19-CF28-015E-1097CB4793D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2E2272-80B6-B8E6-372B-2E63DC1F449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381A7C0-1774-6C16-B240-A9A3F10A7C1E}"/>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226DB9D4-63DD-2ED8-DE08-59D708273EA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38DCD36-61D1-A6A9-EC9A-FBA2526D5DBD}"/>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116151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99ACE9-6F4C-F9A2-801F-36AB8728CDB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7C8F404-0C76-8887-3DAA-C8997D528D0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241B946-CA66-DB48-D52A-0B14F383002D}"/>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361DFBCC-C1E2-5F8D-F3ED-F31FFCE53F7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700105-A00F-C3C7-A51D-91469D6FDC7C}"/>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61809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66B93B-FCE4-8CBD-FE10-2C1A2D66587D}"/>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D18C3B8-4BD8-0326-0EA6-4AD089202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C903C9A-A571-0F96-0D14-96B858F79860}"/>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D4207ED6-09DC-D2B5-FE0A-50DD5AE00DA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20ADFC9-ED68-44B2-B059-5C5713743825}"/>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276315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0F86CE-3575-C44B-3119-0071213A4B6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97616F3-3495-3A6B-182E-1D574512A8B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667C47C-F2A3-35D6-BFBF-6414107D2B9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265141B-390C-5CC2-2F55-0A76FAB7F51E}"/>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6" name="Tijdelijke aanduiding voor voettekst 5">
            <a:extLst>
              <a:ext uri="{FF2B5EF4-FFF2-40B4-BE49-F238E27FC236}">
                <a16:creationId xmlns:a16="http://schemas.microsoft.com/office/drawing/2014/main" id="{7F685D92-5FA9-5D4B-2193-AB7DD108C61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A3110B4-C62B-06C2-38A2-52A5CE293AE3}"/>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51411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2F4C0F-7871-94C8-F875-26EE2C9BC8F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4ECBCA3-3887-1278-6BC1-B1B6B4FA40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CD1F7CF-1FEA-0F6D-F37D-1E9661A7FF9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3445E67-C661-10DF-4EC2-F83FFCA34A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A1F6E1E0-B960-CD63-83A7-90BF49FEC14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61145A5-4E6E-0D97-3162-878CD65D6D4A}"/>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8" name="Tijdelijke aanduiding voor voettekst 7">
            <a:extLst>
              <a:ext uri="{FF2B5EF4-FFF2-40B4-BE49-F238E27FC236}">
                <a16:creationId xmlns:a16="http://schemas.microsoft.com/office/drawing/2014/main" id="{D89BDCA6-112F-CC2D-2EE1-1E0262C800F4}"/>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7586D97-0664-E115-76DC-D78032FF34CE}"/>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2453239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833C3E-C8CC-75B7-DEB2-EF0F0BAF4A0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ECECB15-DA55-A955-2033-979E2B021FFB}"/>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4" name="Tijdelijke aanduiding voor voettekst 3">
            <a:extLst>
              <a:ext uri="{FF2B5EF4-FFF2-40B4-BE49-F238E27FC236}">
                <a16:creationId xmlns:a16="http://schemas.microsoft.com/office/drawing/2014/main" id="{555417D7-B229-F6A4-0FB0-1A8EEAD00F9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EC209AE-8502-C629-2F01-D4617CA5D8C0}"/>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293291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9FCC36-3770-2DE2-FA49-927339057A44}"/>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3" name="Tijdelijke aanduiding voor voettekst 2">
            <a:extLst>
              <a:ext uri="{FF2B5EF4-FFF2-40B4-BE49-F238E27FC236}">
                <a16:creationId xmlns:a16="http://schemas.microsoft.com/office/drawing/2014/main" id="{B044402C-94DE-ED97-8E11-5D206CCB971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F592E32-B44B-24F9-D5B2-79026B2025C1}"/>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182779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3D4A42-BBD2-1C87-D929-645646CD8E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A8BB04E-6337-39E4-60FC-3AE4E69378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EE058AF-919C-F3C3-9165-4C9200B4C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24AFAF9-FEA1-282B-A362-FE0AD9710B44}"/>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6" name="Tijdelijke aanduiding voor voettekst 5">
            <a:extLst>
              <a:ext uri="{FF2B5EF4-FFF2-40B4-BE49-F238E27FC236}">
                <a16:creationId xmlns:a16="http://schemas.microsoft.com/office/drawing/2014/main" id="{3986AF7A-C96F-B591-D877-A8485E0EF2A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2AF4422-436A-52B7-EA7C-8F8A842FA3B2}"/>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138527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128FB0-D8BF-7021-FBD9-AE00B0B4E71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3D22D87-3EE9-066C-C9C4-50605E3453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B5A6A61-1FAD-E791-3E66-9E49C6389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1475A22-DC4B-5D7A-7F36-9479940CF13E}"/>
              </a:ext>
            </a:extLst>
          </p:cNvPr>
          <p:cNvSpPr>
            <a:spLocks noGrp="1"/>
          </p:cNvSpPr>
          <p:nvPr>
            <p:ph type="dt" sz="half" idx="10"/>
          </p:nvPr>
        </p:nvSpPr>
        <p:spPr/>
        <p:txBody>
          <a:bodyPr/>
          <a:lstStyle/>
          <a:p>
            <a:fld id="{D85C03ED-7E38-483C-AB7B-8C76EBC11EB1}" type="datetimeFigureOut">
              <a:rPr lang="nl-NL" smtClean="0"/>
              <a:t>8-11-2023</a:t>
            </a:fld>
            <a:endParaRPr lang="nl-NL"/>
          </a:p>
        </p:txBody>
      </p:sp>
      <p:sp>
        <p:nvSpPr>
          <p:cNvPr id="6" name="Tijdelijke aanduiding voor voettekst 5">
            <a:extLst>
              <a:ext uri="{FF2B5EF4-FFF2-40B4-BE49-F238E27FC236}">
                <a16:creationId xmlns:a16="http://schemas.microsoft.com/office/drawing/2014/main" id="{07195712-E6CD-DBF7-3D0A-6DC00D5EE28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4D84636-27F0-2640-C0F9-070A23F03325}"/>
              </a:ext>
            </a:extLst>
          </p:cNvPr>
          <p:cNvSpPr>
            <a:spLocks noGrp="1"/>
          </p:cNvSpPr>
          <p:nvPr>
            <p:ph type="sldNum" sz="quarter" idx="12"/>
          </p:nvPr>
        </p:nvSpPr>
        <p:spPr/>
        <p:txBody>
          <a:bodyPr/>
          <a:lstStyle/>
          <a:p>
            <a:fld id="{21D99AF5-D2FC-4143-99B0-42E2FB17D0D2}" type="slidenum">
              <a:rPr lang="nl-NL" smtClean="0"/>
              <a:t>‹nr.›</a:t>
            </a:fld>
            <a:endParaRPr lang="nl-NL"/>
          </a:p>
        </p:txBody>
      </p:sp>
    </p:spTree>
    <p:extLst>
      <p:ext uri="{BB962C8B-B14F-4D97-AF65-F5344CB8AC3E}">
        <p14:creationId xmlns:p14="http://schemas.microsoft.com/office/powerpoint/2010/main" val="90493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90135D3-2064-39F5-F140-50CECCE10A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68E99DE-8D1D-FD87-85F3-124211C0B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2F12B0E-4083-5672-4B20-79E0D85B94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C03ED-7E38-483C-AB7B-8C76EBC11EB1}" type="datetimeFigureOut">
              <a:rPr lang="nl-NL" smtClean="0"/>
              <a:t>8-11-2023</a:t>
            </a:fld>
            <a:endParaRPr lang="nl-NL"/>
          </a:p>
        </p:txBody>
      </p:sp>
      <p:sp>
        <p:nvSpPr>
          <p:cNvPr id="5" name="Tijdelijke aanduiding voor voettekst 4">
            <a:extLst>
              <a:ext uri="{FF2B5EF4-FFF2-40B4-BE49-F238E27FC236}">
                <a16:creationId xmlns:a16="http://schemas.microsoft.com/office/drawing/2014/main" id="{142C3334-56A2-EC98-3C80-F18F7A33CA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AF698A3-0F73-60E3-2E96-4DDF470237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99AF5-D2FC-4143-99B0-42E2FB17D0D2}" type="slidenum">
              <a:rPr lang="nl-NL" smtClean="0"/>
              <a:t>‹nr.›</a:t>
            </a:fld>
            <a:endParaRPr lang="nl-NL"/>
          </a:p>
        </p:txBody>
      </p:sp>
    </p:spTree>
    <p:extLst>
      <p:ext uri="{BB962C8B-B14F-4D97-AF65-F5344CB8AC3E}">
        <p14:creationId xmlns:p14="http://schemas.microsoft.com/office/powerpoint/2010/main" val="3904628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BC53ED-9DCE-7B1D-BF36-4FAE82D3FE27}"/>
              </a:ext>
            </a:extLst>
          </p:cNvPr>
          <p:cNvSpPr>
            <a:spLocks noGrp="1"/>
          </p:cNvSpPr>
          <p:nvPr>
            <p:ph type="ctrTitle"/>
          </p:nvPr>
        </p:nvSpPr>
        <p:spPr>
          <a:xfrm>
            <a:off x="1524000" y="411480"/>
            <a:ext cx="9144000" cy="5623560"/>
          </a:xfrm>
        </p:spPr>
        <p:txBody>
          <a:bodyPr>
            <a:normAutofit/>
          </a:bodyPr>
          <a:lstStyle/>
          <a:p>
            <a:r>
              <a:rPr lang="nl-NL" sz="2800" dirty="0"/>
              <a:t>workshop 1</a:t>
            </a:r>
            <a:br>
              <a:rPr lang="nl-NL" sz="2800" dirty="0"/>
            </a:br>
            <a:r>
              <a:rPr lang="nl-NL" sz="2800" dirty="0"/>
              <a:t>Adrie Lesuis en Paul Vegter</a:t>
            </a:r>
          </a:p>
        </p:txBody>
      </p:sp>
      <p:sp>
        <p:nvSpPr>
          <p:cNvPr id="3" name="Ondertitel 2">
            <a:extLst>
              <a:ext uri="{FF2B5EF4-FFF2-40B4-BE49-F238E27FC236}">
                <a16:creationId xmlns:a16="http://schemas.microsoft.com/office/drawing/2014/main" id="{7B49E7AA-8407-D938-1D69-873DCE314B9C}"/>
              </a:ext>
            </a:extLst>
          </p:cNvPr>
          <p:cNvSpPr>
            <a:spLocks noGrp="1"/>
          </p:cNvSpPr>
          <p:nvPr>
            <p:ph type="subTitle" idx="1"/>
          </p:nvPr>
        </p:nvSpPr>
        <p:spPr>
          <a:xfrm>
            <a:off x="1524000" y="338328"/>
            <a:ext cx="9144000" cy="6437376"/>
          </a:xfrm>
        </p:spPr>
        <p:txBody>
          <a:bodyPr>
            <a:normAutofit/>
          </a:bodyPr>
          <a:lstStyle/>
          <a:p>
            <a:endParaRPr lang="nl-NL" dirty="0"/>
          </a:p>
          <a:p>
            <a:r>
              <a:rPr lang="nl-NL" sz="4800" dirty="0"/>
              <a:t>Biedt het beklagrecht bescherming tegen grensoverschrijdend gedrag?</a:t>
            </a:r>
          </a:p>
          <a:p>
            <a:endParaRPr lang="nl-NL" dirty="0"/>
          </a:p>
        </p:txBody>
      </p:sp>
    </p:spTree>
    <p:extLst>
      <p:ext uri="{BB962C8B-B14F-4D97-AF65-F5344CB8AC3E}">
        <p14:creationId xmlns:p14="http://schemas.microsoft.com/office/powerpoint/2010/main" val="48971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F32A3-AD79-7FE2-35E7-C3E198C732E1}"/>
              </a:ext>
            </a:extLst>
          </p:cNvPr>
          <p:cNvSpPr>
            <a:spLocks noGrp="1"/>
          </p:cNvSpPr>
          <p:nvPr>
            <p:ph type="title"/>
          </p:nvPr>
        </p:nvSpPr>
        <p:spPr>
          <a:xfrm>
            <a:off x="838200" y="681037"/>
            <a:ext cx="10515600" cy="1586675"/>
          </a:xfrm>
        </p:spPr>
        <p:txBody>
          <a:bodyPr>
            <a:normAutofit fontScale="90000"/>
          </a:bodyPr>
          <a:lstStyle/>
          <a:p>
            <a:r>
              <a:rPr lang="nl-NL" dirty="0"/>
              <a:t>5. Is anonimiteit wenselijk of zelfs absoluut noodzakelijk? </a:t>
            </a:r>
            <a:br>
              <a:rPr lang="nl-NL" dirty="0"/>
            </a:br>
            <a:endParaRPr lang="nl-NL" dirty="0"/>
          </a:p>
        </p:txBody>
      </p:sp>
      <p:sp>
        <p:nvSpPr>
          <p:cNvPr id="3" name="Tijdelijke aanduiding voor inhoud 2">
            <a:extLst>
              <a:ext uri="{FF2B5EF4-FFF2-40B4-BE49-F238E27FC236}">
                <a16:creationId xmlns:a16="http://schemas.microsoft.com/office/drawing/2014/main" id="{47983A86-A57A-DD41-C3CC-6DC6A88795F7}"/>
              </a:ext>
            </a:extLst>
          </p:cNvPr>
          <p:cNvSpPr>
            <a:spLocks noGrp="1"/>
          </p:cNvSpPr>
          <p:nvPr>
            <p:ph idx="1"/>
          </p:nvPr>
        </p:nvSpPr>
        <p:spPr>
          <a:xfrm>
            <a:off x="838200" y="2423159"/>
            <a:ext cx="10515600" cy="3753803"/>
          </a:xfrm>
        </p:spPr>
        <p:txBody>
          <a:bodyPr/>
          <a:lstStyle/>
          <a:p>
            <a:pPr marL="0" indent="0">
              <a:buNone/>
            </a:pPr>
            <a:r>
              <a:rPr lang="nl-NL" dirty="0"/>
              <a:t>Afweging van belangen? Positie beschermde persoon bang voor repercussies en beschuldigde persoon die niet weet waar het precies omgaat/waar hij/zij aan toe is. </a:t>
            </a:r>
          </a:p>
          <a:p>
            <a:pPr marL="0" indent="0">
              <a:buNone/>
            </a:pPr>
            <a:r>
              <a:rPr lang="nl-NL" dirty="0"/>
              <a:t>Is er bij strafbare feiten of (beperkter) bij misdrijven een uitzondering op de anonimiteit?  </a:t>
            </a:r>
          </a:p>
          <a:p>
            <a:pPr marL="0" indent="0">
              <a:buNone/>
            </a:pPr>
            <a:r>
              <a:rPr lang="nl-NL" dirty="0"/>
              <a:t>Is als consequentie van absolute anonimiteit op de koop toe te nemen dat delen van de procedure/het onderzoek en de resultaten ervan geheim blijven zodat er twijfel kan rijzen over faire behandeling?   </a:t>
            </a:r>
          </a:p>
          <a:p>
            <a:pPr marL="0" indent="0">
              <a:buNone/>
            </a:pPr>
            <a:endParaRPr lang="nl-NL" dirty="0"/>
          </a:p>
        </p:txBody>
      </p:sp>
    </p:spTree>
    <p:extLst>
      <p:ext uri="{BB962C8B-B14F-4D97-AF65-F5344CB8AC3E}">
        <p14:creationId xmlns:p14="http://schemas.microsoft.com/office/powerpoint/2010/main" val="2541172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C5D1E-4967-D5F9-7803-827BF806AF88}"/>
              </a:ext>
            </a:extLst>
          </p:cNvPr>
          <p:cNvSpPr>
            <a:spLocks noGrp="1"/>
          </p:cNvSpPr>
          <p:nvPr>
            <p:ph type="title"/>
          </p:nvPr>
        </p:nvSpPr>
        <p:spPr/>
        <p:txBody>
          <a:bodyPr>
            <a:normAutofit fontScale="90000"/>
          </a:bodyPr>
          <a:lstStyle/>
          <a:p>
            <a:r>
              <a:rPr lang="nl-NL" dirty="0"/>
              <a:t>6. Is het wenselijk dat er één vaste route is? Wie onderzoekt? </a:t>
            </a:r>
            <a:br>
              <a:rPr lang="nl-NL" dirty="0"/>
            </a:br>
            <a:endParaRPr lang="nl-NL" dirty="0"/>
          </a:p>
        </p:txBody>
      </p:sp>
      <p:sp>
        <p:nvSpPr>
          <p:cNvPr id="3" name="Tijdelijke aanduiding voor inhoud 2">
            <a:extLst>
              <a:ext uri="{FF2B5EF4-FFF2-40B4-BE49-F238E27FC236}">
                <a16:creationId xmlns:a16="http://schemas.microsoft.com/office/drawing/2014/main" id="{2805CB13-EE5F-ABD1-9AED-0784972D39D5}"/>
              </a:ext>
            </a:extLst>
          </p:cNvPr>
          <p:cNvSpPr>
            <a:spLocks noGrp="1"/>
          </p:cNvSpPr>
          <p:nvPr>
            <p:ph idx="1"/>
          </p:nvPr>
        </p:nvSpPr>
        <p:spPr/>
        <p:txBody>
          <a:bodyPr/>
          <a:lstStyle/>
          <a:p>
            <a:pPr marL="0" indent="0">
              <a:buNone/>
            </a:pPr>
            <a:r>
              <a:rPr lang="nl-NL" dirty="0"/>
              <a:t>Het onderzoek naar de feiten is nodig. Er zijn dan diverse varianten: </a:t>
            </a:r>
          </a:p>
          <a:p>
            <a:pPr marL="0" indent="0">
              <a:buNone/>
            </a:pPr>
            <a:endParaRPr lang="nl-NL" dirty="0"/>
          </a:p>
          <a:p>
            <a:pPr marL="0" indent="0">
              <a:buNone/>
            </a:pPr>
            <a:r>
              <a:rPr lang="nl-NL" dirty="0"/>
              <a:t>-  maandcommissaris/</a:t>
            </a:r>
            <a:r>
              <a:rPr lang="nl-NL" dirty="0" err="1"/>
              <a:t>aandachtsfunctionaris</a:t>
            </a:r>
            <a:r>
              <a:rPr lang="nl-NL" dirty="0"/>
              <a:t>/</a:t>
            </a:r>
            <a:r>
              <a:rPr lang="nl-NL" dirty="0" err="1"/>
              <a:t>beklagcie</a:t>
            </a:r>
            <a:r>
              <a:rPr lang="nl-NL" dirty="0"/>
              <a:t>/</a:t>
            </a:r>
            <a:r>
              <a:rPr lang="nl-NL" dirty="0" err="1"/>
              <a:t>cvt</a:t>
            </a:r>
            <a:r>
              <a:rPr lang="nl-NL" dirty="0"/>
              <a:t> (onafhankelijk, maar voldoende toegerust, ook met bevoegdheden? ) </a:t>
            </a:r>
          </a:p>
          <a:p>
            <a:pPr marL="0" indent="0">
              <a:buNone/>
            </a:pPr>
            <a:r>
              <a:rPr lang="nl-NL" dirty="0"/>
              <a:t>-  directeur eigen inrichting (keurt de slager zijn eigen vlees?)</a:t>
            </a:r>
          </a:p>
          <a:p>
            <a:pPr marL="0" indent="0">
              <a:buNone/>
            </a:pPr>
            <a:r>
              <a:rPr lang="nl-NL" dirty="0"/>
              <a:t>- een derde (DJI of namens DJI een directeur andere inrichting, of </a:t>
            </a:r>
            <a:r>
              <a:rPr lang="nl-NL" dirty="0" err="1"/>
              <a:t>Ist</a:t>
            </a:r>
            <a:r>
              <a:rPr lang="nl-NL" dirty="0"/>
              <a:t> ?)  </a:t>
            </a:r>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122696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46D108-7B93-1E67-3B14-BDB334515397}"/>
              </a:ext>
            </a:extLst>
          </p:cNvPr>
          <p:cNvSpPr>
            <a:spLocks noGrp="1"/>
          </p:cNvSpPr>
          <p:nvPr>
            <p:ph type="title"/>
          </p:nvPr>
        </p:nvSpPr>
        <p:spPr>
          <a:xfrm>
            <a:off x="838200" y="246888"/>
            <a:ext cx="10515600" cy="1792223"/>
          </a:xfrm>
        </p:spPr>
        <p:txBody>
          <a:bodyPr>
            <a:normAutofit fontScale="90000"/>
          </a:bodyPr>
          <a:lstStyle/>
          <a:p>
            <a:r>
              <a:rPr lang="nl-NL" dirty="0"/>
              <a:t>7. Is het wenselijk een nieuw instrument te introduceren? </a:t>
            </a:r>
            <a:br>
              <a:rPr lang="nl-NL" dirty="0"/>
            </a:br>
            <a:endParaRPr lang="nl-NL" dirty="0"/>
          </a:p>
        </p:txBody>
      </p:sp>
      <p:sp>
        <p:nvSpPr>
          <p:cNvPr id="3" name="Tijdelijke aanduiding voor inhoud 2">
            <a:extLst>
              <a:ext uri="{FF2B5EF4-FFF2-40B4-BE49-F238E27FC236}">
                <a16:creationId xmlns:a16="http://schemas.microsoft.com/office/drawing/2014/main" id="{3323DC56-5B75-24CE-0CA9-BA0B8C9DA298}"/>
              </a:ext>
            </a:extLst>
          </p:cNvPr>
          <p:cNvSpPr>
            <a:spLocks noGrp="1"/>
          </p:cNvSpPr>
          <p:nvPr>
            <p:ph idx="1"/>
          </p:nvPr>
        </p:nvSpPr>
        <p:spPr>
          <a:xfrm>
            <a:off x="838200" y="2258569"/>
            <a:ext cx="10515600" cy="3918394"/>
          </a:xfrm>
        </p:spPr>
        <p:txBody>
          <a:bodyPr>
            <a:normAutofit fontScale="92500" lnSpcReduction="10000"/>
          </a:bodyPr>
          <a:lstStyle/>
          <a:p>
            <a:pPr marL="0" indent="0">
              <a:buNone/>
            </a:pPr>
            <a:r>
              <a:rPr lang="nl-NL" dirty="0"/>
              <a:t>Gaat het er nu uitsluitend om het onderwerp op de agenda van de </a:t>
            </a:r>
            <a:r>
              <a:rPr lang="nl-NL" dirty="0" err="1"/>
              <a:t>cvt’s</a:t>
            </a:r>
            <a:r>
              <a:rPr lang="nl-NL" dirty="0"/>
              <a:t> te zetten die al over voldoende mogelijkheden beschikken? </a:t>
            </a:r>
          </a:p>
          <a:p>
            <a:pPr marL="0" indent="0">
              <a:buNone/>
            </a:pPr>
            <a:r>
              <a:rPr lang="nl-NL" dirty="0"/>
              <a:t>Valt de aandacht te verklaren uit mediahypes en politieke belangstelling? </a:t>
            </a:r>
          </a:p>
          <a:p>
            <a:pPr marL="0" indent="0">
              <a:buNone/>
            </a:pPr>
            <a:r>
              <a:rPr lang="nl-NL" dirty="0"/>
              <a:t>Organisatie van opleiding en intervisie door DJI voor ‘</a:t>
            </a:r>
            <a:r>
              <a:rPr lang="nl-NL" dirty="0" err="1"/>
              <a:t>aandachtsfunctionarissen</a:t>
            </a:r>
            <a:r>
              <a:rPr lang="nl-NL" dirty="0"/>
              <a:t>’ valt toe te juichen, maar de mogelijkheden voor scholing dienen er structureel voor de </a:t>
            </a:r>
            <a:r>
              <a:rPr lang="nl-NL" dirty="0" err="1"/>
              <a:t>cvt’s</a:t>
            </a:r>
            <a:r>
              <a:rPr lang="nl-NL" dirty="0"/>
              <a:t> te zijn.  </a:t>
            </a:r>
          </a:p>
          <a:p>
            <a:pPr marL="0" indent="0">
              <a:buNone/>
            </a:pPr>
            <a:endParaRPr lang="nl-NL" dirty="0"/>
          </a:p>
          <a:p>
            <a:pPr marL="0" indent="0">
              <a:buNone/>
            </a:pPr>
            <a:endParaRPr lang="nl-NL" dirty="0"/>
          </a:p>
          <a:p>
            <a:pPr marL="0" indent="0">
              <a:buNone/>
            </a:pPr>
            <a:r>
              <a:rPr lang="nl-NL" dirty="0"/>
              <a:t> </a:t>
            </a:r>
          </a:p>
        </p:txBody>
      </p:sp>
    </p:spTree>
    <p:extLst>
      <p:ext uri="{BB962C8B-B14F-4D97-AF65-F5344CB8AC3E}">
        <p14:creationId xmlns:p14="http://schemas.microsoft.com/office/powerpoint/2010/main" val="1843441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17616F-95B2-BC30-7C28-6669FC962B3C}"/>
              </a:ext>
            </a:extLst>
          </p:cNvPr>
          <p:cNvSpPr>
            <a:spLocks noGrp="1"/>
          </p:cNvSpPr>
          <p:nvPr>
            <p:ph type="title"/>
          </p:nvPr>
        </p:nvSpPr>
        <p:spPr/>
        <p:txBody>
          <a:bodyPr/>
          <a:lstStyle/>
          <a:p>
            <a:r>
              <a:rPr lang="nl-NL" dirty="0"/>
              <a:t>8.1 Welke rol kan de </a:t>
            </a:r>
            <a:r>
              <a:rPr lang="nl-NL" dirty="0" err="1"/>
              <a:t>cvt</a:t>
            </a:r>
            <a:r>
              <a:rPr lang="nl-NL" dirty="0"/>
              <a:t> vervullen? Beklag, bemiddeling of algemene ombudsfunctie? </a:t>
            </a:r>
          </a:p>
        </p:txBody>
      </p:sp>
      <p:sp>
        <p:nvSpPr>
          <p:cNvPr id="3" name="Tijdelijke aanduiding voor inhoud 2">
            <a:extLst>
              <a:ext uri="{FF2B5EF4-FFF2-40B4-BE49-F238E27FC236}">
                <a16:creationId xmlns:a16="http://schemas.microsoft.com/office/drawing/2014/main" id="{D1F9327E-3351-077C-D07D-B8103CB225D9}"/>
              </a:ext>
            </a:extLst>
          </p:cNvPr>
          <p:cNvSpPr>
            <a:spLocks noGrp="1"/>
          </p:cNvSpPr>
          <p:nvPr>
            <p:ph idx="1"/>
          </p:nvPr>
        </p:nvSpPr>
        <p:spPr/>
        <p:txBody>
          <a:bodyPr/>
          <a:lstStyle/>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De Commissie van Toezicht is het juiste en geschikte instituut om kwesties van grensoverschrijdend gedrag te behandelen. </a:t>
            </a: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Meer specifiek de maandcommissarissen zijn door hun directe contact met gedetineerden/patiënten de aangewezen personen om bejegeningskwesties te bespreken en verder te brengen.</a:t>
            </a: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De regelgeving voorziet in de mogelijkheid voor gedetineerden/patiënten om kwesties aan te kaarten. </a:t>
            </a: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Vertrouwelijkheid kan geboden worden mits het niet gaat over zaken die de veiligheid van de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p.i.</a:t>
            </a:r>
            <a:r>
              <a:rPr lang="nl-NL" sz="1800" dirty="0">
                <a:effectLst/>
                <a:latin typeface="Calibri" panose="020F0502020204030204" pitchFamily="34" charset="0"/>
                <a:ea typeface="Calibri" panose="020F0502020204030204" pitchFamily="34" charset="0"/>
                <a:cs typeface="Times New Roman" panose="02020603050405020304" pitchFamily="18" charset="0"/>
              </a:rPr>
              <a:t>/tbs instelling in gevaar brengen. Betrokkene bepaalt of er een direct vervolg komt.</a:t>
            </a: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De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CvT</a:t>
            </a:r>
            <a:r>
              <a:rPr lang="nl-NL" sz="1800" dirty="0">
                <a:effectLst/>
                <a:latin typeface="Calibri" panose="020F0502020204030204" pitchFamily="34" charset="0"/>
                <a:ea typeface="Calibri" panose="020F0502020204030204" pitchFamily="34" charset="0"/>
                <a:cs typeface="Times New Roman" panose="02020603050405020304" pitchFamily="18" charset="0"/>
              </a:rPr>
              <a:t> bespreekt al dan niet geanonimiseerd  de kwesties met de directie in de maandelijkse vergadering.</a:t>
            </a:r>
          </a:p>
          <a:p>
            <a:pPr marL="0" indent="0">
              <a:buNone/>
            </a:pPr>
            <a:endParaRPr lang="nl-NL" dirty="0"/>
          </a:p>
        </p:txBody>
      </p:sp>
    </p:spTree>
    <p:extLst>
      <p:ext uri="{BB962C8B-B14F-4D97-AF65-F5344CB8AC3E}">
        <p14:creationId xmlns:p14="http://schemas.microsoft.com/office/powerpoint/2010/main" val="1444252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5B9A80-F052-742F-C814-0D618AE25B47}"/>
              </a:ext>
            </a:extLst>
          </p:cNvPr>
          <p:cNvSpPr>
            <a:spLocks noGrp="1"/>
          </p:cNvSpPr>
          <p:nvPr>
            <p:ph type="title"/>
          </p:nvPr>
        </p:nvSpPr>
        <p:spPr/>
        <p:txBody>
          <a:bodyPr/>
          <a:lstStyle/>
          <a:p>
            <a:r>
              <a:rPr lang="nl-NL" dirty="0"/>
              <a:t>8.2 Welke rol kan de </a:t>
            </a:r>
            <a:r>
              <a:rPr lang="nl-NL" dirty="0" err="1"/>
              <a:t>cvt</a:t>
            </a:r>
            <a:r>
              <a:rPr lang="nl-NL" dirty="0"/>
              <a:t> vervullen? Beklag, bemiddeling of algemene ombudsfunctie? </a:t>
            </a:r>
          </a:p>
        </p:txBody>
      </p:sp>
      <p:sp>
        <p:nvSpPr>
          <p:cNvPr id="3" name="Tijdelijke aanduiding voor inhoud 2">
            <a:extLst>
              <a:ext uri="{FF2B5EF4-FFF2-40B4-BE49-F238E27FC236}">
                <a16:creationId xmlns:a16="http://schemas.microsoft.com/office/drawing/2014/main" id="{83F0A35A-5159-6D50-D694-D3C9DC13B5B1}"/>
              </a:ext>
            </a:extLst>
          </p:cNvPr>
          <p:cNvSpPr>
            <a:spLocks noGrp="1"/>
          </p:cNvSpPr>
          <p:nvPr>
            <p:ph idx="1"/>
          </p:nvPr>
        </p:nvSpPr>
        <p:spPr/>
        <p:txBody>
          <a:bodyPr>
            <a:normAutofit fontScale="85000" lnSpcReduction="20000"/>
          </a:bodyPr>
          <a:lstStyle/>
          <a:p>
            <a:pPr marL="0" indent="0">
              <a:buNone/>
            </a:pPr>
            <a:r>
              <a:rPr lang="nl-NL" dirty="0"/>
              <a:t>De zorgplichtrechtspraak van de RSJ opent (te) vergaande mogelijkheden om het onderwerp ‘sociale veiligheid’ binnen het beklagrecht te trekken. </a:t>
            </a:r>
          </a:p>
          <a:p>
            <a:pPr marL="0" indent="0">
              <a:buNone/>
            </a:pPr>
            <a:r>
              <a:rPr lang="nl-NL" dirty="0"/>
              <a:t>De behandeling van beklag over sociale veiligheid in beklag en beroep duurt lang en lost het probleem niet op. Anonimiteit kan in die procedure niet worden gegarandeerd. Iets soortgelijks geldt voor de bemiddeling. </a:t>
            </a:r>
          </a:p>
          <a:p>
            <a:pPr marL="0" indent="0">
              <a:buNone/>
            </a:pPr>
            <a:r>
              <a:rPr lang="nl-NL" dirty="0"/>
              <a:t>Het beklagrecht dient bij grensoverschrijdend gedrag een marginale rol te spelen (hooguit aanvullend).  </a:t>
            </a:r>
          </a:p>
          <a:p>
            <a:pPr marL="0" indent="0">
              <a:buNone/>
            </a:pPr>
            <a:r>
              <a:rPr lang="nl-NL" dirty="0"/>
              <a:t>De klassieke taak van de </a:t>
            </a:r>
            <a:r>
              <a:rPr lang="nl-NL" dirty="0" err="1"/>
              <a:t>cvt</a:t>
            </a:r>
            <a:r>
              <a:rPr lang="nl-NL" dirty="0"/>
              <a:t> (algemene ombudsfunctie), in de praktijk vooral bezoek van de maancommissaris, biedt mogelijkheden. Signaleren, informeren en registreren zijn daarbij de kern.    </a:t>
            </a:r>
          </a:p>
          <a:p>
            <a:pPr marL="0" indent="0">
              <a:buNone/>
            </a:pPr>
            <a:r>
              <a:rPr lang="nl-NL" dirty="0"/>
              <a:t>Een goede verhouding  tussen </a:t>
            </a:r>
            <a:r>
              <a:rPr lang="nl-NL" dirty="0" err="1"/>
              <a:t>CvT</a:t>
            </a:r>
            <a:r>
              <a:rPr lang="nl-NL" dirty="0"/>
              <a:t> en directie/staf van een </a:t>
            </a:r>
            <a:r>
              <a:rPr lang="nl-NL" dirty="0" err="1"/>
              <a:t>p.i.</a:t>
            </a:r>
            <a:r>
              <a:rPr lang="nl-NL" dirty="0"/>
              <a:t> /tbs instelling is een belangrijke voorwaarde om bejegeningskwesties te bespreken. Directies moeten uitstralen daar tijd en aandacht voor te hebben.  </a:t>
            </a:r>
          </a:p>
          <a:p>
            <a:pPr marL="0" indent="0">
              <a:buNone/>
            </a:pPr>
            <a:endParaRPr lang="nl-NL" dirty="0"/>
          </a:p>
        </p:txBody>
      </p:sp>
    </p:spTree>
    <p:extLst>
      <p:ext uri="{BB962C8B-B14F-4D97-AF65-F5344CB8AC3E}">
        <p14:creationId xmlns:p14="http://schemas.microsoft.com/office/powerpoint/2010/main" val="266383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53F60-A055-F7AC-6A9F-D5C92AF2F9C5}"/>
              </a:ext>
            </a:extLst>
          </p:cNvPr>
          <p:cNvSpPr>
            <a:spLocks noGrp="1"/>
          </p:cNvSpPr>
          <p:nvPr>
            <p:ph type="title"/>
          </p:nvPr>
        </p:nvSpPr>
        <p:spPr/>
        <p:txBody>
          <a:bodyPr/>
          <a:lstStyle/>
          <a:p>
            <a:r>
              <a:rPr lang="nl-NL" dirty="0"/>
              <a:t>Vragen inzake de inrichtingen van de DJI </a:t>
            </a:r>
          </a:p>
        </p:txBody>
      </p:sp>
      <p:sp>
        <p:nvSpPr>
          <p:cNvPr id="3" name="Tijdelijke aanduiding voor inhoud 2">
            <a:extLst>
              <a:ext uri="{FF2B5EF4-FFF2-40B4-BE49-F238E27FC236}">
                <a16:creationId xmlns:a16="http://schemas.microsoft.com/office/drawing/2014/main" id="{650297A0-945A-C5CE-369B-D38BF460D22C}"/>
              </a:ext>
            </a:extLst>
          </p:cNvPr>
          <p:cNvSpPr>
            <a:spLocks noGrp="1"/>
          </p:cNvSpPr>
          <p:nvPr>
            <p:ph idx="1"/>
          </p:nvPr>
        </p:nvSpPr>
        <p:spPr/>
        <p:txBody>
          <a:bodyPr>
            <a:normAutofit fontScale="92500" lnSpcReduction="10000"/>
          </a:bodyPr>
          <a:lstStyle/>
          <a:p>
            <a:pPr marL="0" indent="0">
              <a:buNone/>
            </a:pPr>
            <a:r>
              <a:rPr lang="nl-NL" dirty="0"/>
              <a:t>0. Voorbeelden uit eigen praktijk/ervaring?  </a:t>
            </a:r>
          </a:p>
          <a:p>
            <a:pPr marL="0" indent="0">
              <a:buNone/>
            </a:pPr>
            <a:r>
              <a:rPr lang="nl-NL" dirty="0"/>
              <a:t>1. Bescherming waartegen? </a:t>
            </a:r>
          </a:p>
          <a:p>
            <a:pPr marL="0" indent="0">
              <a:buNone/>
            </a:pPr>
            <a:r>
              <a:rPr lang="nl-NL" dirty="0"/>
              <a:t>2. Bescherming van wie tegen wie? </a:t>
            </a:r>
          </a:p>
          <a:p>
            <a:pPr marL="0" indent="0">
              <a:buNone/>
            </a:pPr>
            <a:r>
              <a:rPr lang="nl-NL" dirty="0"/>
              <a:t>3. Zijn er al instrumenten ter bescherming? </a:t>
            </a:r>
          </a:p>
          <a:p>
            <a:pPr marL="0" indent="0">
              <a:buNone/>
            </a:pPr>
            <a:r>
              <a:rPr lang="nl-NL" dirty="0"/>
              <a:t>4. Wat is het doel van de bescherming? </a:t>
            </a:r>
          </a:p>
          <a:p>
            <a:pPr marL="0" indent="0">
              <a:buNone/>
            </a:pPr>
            <a:r>
              <a:rPr lang="nl-NL" dirty="0"/>
              <a:t>5. Is anonimiteit wenselijk of zelfs absoluut noodzakelijk? </a:t>
            </a:r>
          </a:p>
          <a:p>
            <a:pPr marL="0" indent="0">
              <a:buNone/>
            </a:pPr>
            <a:r>
              <a:rPr lang="nl-NL" dirty="0"/>
              <a:t>6. Is het wenselijk dat er één vaste route is? Wie onderzoekt? </a:t>
            </a:r>
          </a:p>
          <a:p>
            <a:pPr marL="0" indent="0">
              <a:buNone/>
            </a:pPr>
            <a:r>
              <a:rPr lang="nl-NL" dirty="0"/>
              <a:t>7. Is het wenselijk een nieuw instrument te introduceren? </a:t>
            </a:r>
          </a:p>
          <a:p>
            <a:pPr marL="0" indent="0">
              <a:buNone/>
            </a:pPr>
            <a:r>
              <a:rPr lang="nl-NL" dirty="0"/>
              <a:t>8. Welke rol kan de </a:t>
            </a:r>
            <a:r>
              <a:rPr lang="nl-NL" dirty="0" err="1"/>
              <a:t>cvt</a:t>
            </a:r>
            <a:r>
              <a:rPr lang="nl-NL" dirty="0"/>
              <a:t> vervullen? Beklag, bemiddeling of algemene ombudsfunctie?  </a:t>
            </a:r>
          </a:p>
        </p:txBody>
      </p:sp>
    </p:spTree>
    <p:extLst>
      <p:ext uri="{BB962C8B-B14F-4D97-AF65-F5344CB8AC3E}">
        <p14:creationId xmlns:p14="http://schemas.microsoft.com/office/powerpoint/2010/main" val="402208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F064A0-9D90-2683-BA04-3CB1BD1B818D}"/>
              </a:ext>
            </a:extLst>
          </p:cNvPr>
          <p:cNvSpPr>
            <a:spLocks noGrp="1"/>
          </p:cNvSpPr>
          <p:nvPr>
            <p:ph type="title"/>
          </p:nvPr>
        </p:nvSpPr>
        <p:spPr/>
        <p:txBody>
          <a:bodyPr/>
          <a:lstStyle/>
          <a:p>
            <a:r>
              <a:rPr lang="nl-NL" dirty="0"/>
              <a:t>0. Voorbeelden?  </a:t>
            </a:r>
          </a:p>
        </p:txBody>
      </p:sp>
      <p:sp>
        <p:nvSpPr>
          <p:cNvPr id="3" name="Tijdelijke aanduiding voor inhoud 2">
            <a:extLst>
              <a:ext uri="{FF2B5EF4-FFF2-40B4-BE49-F238E27FC236}">
                <a16:creationId xmlns:a16="http://schemas.microsoft.com/office/drawing/2014/main" id="{48F3B9EC-BACD-D13C-1F60-C0DFE219AAE4}"/>
              </a:ext>
            </a:extLst>
          </p:cNvPr>
          <p:cNvSpPr>
            <a:spLocks noGrp="1"/>
          </p:cNvSpPr>
          <p:nvPr>
            <p:ph idx="1"/>
          </p:nvPr>
        </p:nvSpPr>
        <p:spPr/>
        <p:txBody>
          <a:bodyPr>
            <a:normAutofit/>
          </a:bodyPr>
          <a:lstStyle/>
          <a:p>
            <a:r>
              <a:rPr lang="nl-NL" dirty="0"/>
              <a:t>Een </a:t>
            </a:r>
            <a:r>
              <a:rPr lang="nl-NL" dirty="0" err="1"/>
              <a:t>stm’er</a:t>
            </a:r>
            <a:r>
              <a:rPr lang="nl-NL" dirty="0"/>
              <a:t> heeft opvallend veel contactmomenten met een gedetineerde en geeft toe smoorverliefd te zijn. </a:t>
            </a:r>
          </a:p>
          <a:p>
            <a:r>
              <a:rPr lang="nl-NL" dirty="0"/>
              <a:t>Een bewaarder zegt bij het uitsluiten (bij herhaling) heel hard tegen een gedetineerde van 55 jaar: goedemorgen jongeman.</a:t>
            </a:r>
          </a:p>
          <a:p>
            <a:r>
              <a:rPr lang="nl-NL" dirty="0"/>
              <a:t>Medewerkers van technische dienst betreden cel van gedetineerde om reparatie aan het prikbord uit te voeren. Volgens gedetineerde die nog in bed betastte een van de medewerkers zijn geslachtsdeel (RSJ 22/27533/GA 13 april 2023).  </a:t>
            </a:r>
          </a:p>
          <a:p>
            <a:endParaRPr lang="nl-NL" dirty="0"/>
          </a:p>
        </p:txBody>
      </p:sp>
    </p:spTree>
    <p:extLst>
      <p:ext uri="{BB962C8B-B14F-4D97-AF65-F5344CB8AC3E}">
        <p14:creationId xmlns:p14="http://schemas.microsoft.com/office/powerpoint/2010/main" val="1905598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1F3CD3-5DC6-80E9-59D0-816B0003A6ED}"/>
              </a:ext>
            </a:extLst>
          </p:cNvPr>
          <p:cNvSpPr>
            <a:spLocks noGrp="1"/>
          </p:cNvSpPr>
          <p:nvPr>
            <p:ph type="title"/>
          </p:nvPr>
        </p:nvSpPr>
        <p:spPr/>
        <p:txBody>
          <a:bodyPr/>
          <a:lstStyle/>
          <a:p>
            <a:r>
              <a:rPr lang="nl-NL" dirty="0"/>
              <a:t>0. Voorbeelden vervolg </a:t>
            </a:r>
          </a:p>
        </p:txBody>
      </p:sp>
      <p:sp>
        <p:nvSpPr>
          <p:cNvPr id="3" name="Tijdelijke aanduiding voor inhoud 2">
            <a:extLst>
              <a:ext uri="{FF2B5EF4-FFF2-40B4-BE49-F238E27FC236}">
                <a16:creationId xmlns:a16="http://schemas.microsoft.com/office/drawing/2014/main" id="{E5AA4060-4FE9-DD68-F80C-A64FF92CBDEF}"/>
              </a:ext>
            </a:extLst>
          </p:cNvPr>
          <p:cNvSpPr>
            <a:spLocks noGrp="1"/>
          </p:cNvSpPr>
          <p:nvPr>
            <p:ph idx="1"/>
          </p:nvPr>
        </p:nvSpPr>
        <p:spPr/>
        <p:txBody>
          <a:bodyPr>
            <a:normAutofit fontScale="85000" lnSpcReduction="10000"/>
          </a:bodyPr>
          <a:lstStyle/>
          <a:p>
            <a:r>
              <a:rPr lang="nl-NL" dirty="0"/>
              <a:t>RSJ 21/20149/GA, 11 mei 23 (verstrekken van bericht uit krant over gedetineerden aan personeel). Een geestelijk verzorger is een medewerker als bedoeld in artikel 1, aanhef en onder f van de </a:t>
            </a:r>
            <a:r>
              <a:rPr lang="nl-NL" dirty="0" err="1"/>
              <a:t>Pbw</a:t>
            </a:r>
            <a:r>
              <a:rPr lang="nl-NL" dirty="0"/>
              <a:t>. Wat de geestelijk verzorgster heeft gedaan kan niet worden aangemerkt als ‘handelen dat voortvloeit uit de vervulling van de haar opgedragen taak’. Ze heeft immers een openbaar artikel uit de krant per e-mail gestuurd aan een aantal personen in de inrichting. Deze handeling valt niet onder haar taakvervulling. Dit geldt ook voor het zich persoonlijk uitlaten van de geestelijk verzorgster over klager tegen de behandelcoördinator, wat overigens door de directeur is betwist. Nu het feitelijk handelen van de geestelijk verzorgster betreft, is geen sprake van door of namens de directeur genomen beslissingen waartegen beklag openstaat. </a:t>
            </a:r>
          </a:p>
          <a:p>
            <a:r>
              <a:rPr lang="nl-NL" dirty="0"/>
              <a:t>Klachten over de vraag of een geestelijk verzorger zich aan de voor haar geldende normen heeft gehouden moeten worden ingediend bij de organisatie die daar op toeziet en dus niet bij de beklagrechter. </a:t>
            </a:r>
          </a:p>
        </p:txBody>
      </p:sp>
    </p:spTree>
    <p:extLst>
      <p:ext uri="{BB962C8B-B14F-4D97-AF65-F5344CB8AC3E}">
        <p14:creationId xmlns:p14="http://schemas.microsoft.com/office/powerpoint/2010/main" val="4071206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F8FFC2-8790-DDD9-9AAE-6266EAA90B38}"/>
              </a:ext>
            </a:extLst>
          </p:cNvPr>
          <p:cNvSpPr>
            <a:spLocks noGrp="1"/>
          </p:cNvSpPr>
          <p:nvPr>
            <p:ph type="title"/>
          </p:nvPr>
        </p:nvSpPr>
        <p:spPr/>
        <p:txBody>
          <a:bodyPr/>
          <a:lstStyle/>
          <a:p>
            <a:r>
              <a:rPr lang="nl-NL" dirty="0"/>
              <a:t>0. Voorbeelden: bewoordingen ‘ongewenste intimiteiten’ in rechtspraak </a:t>
            </a:r>
            <a:r>
              <a:rPr lang="nl-NL" dirty="0" err="1"/>
              <a:t>beroepscie</a:t>
            </a:r>
            <a:endParaRPr lang="nl-NL" dirty="0"/>
          </a:p>
        </p:txBody>
      </p:sp>
      <p:sp>
        <p:nvSpPr>
          <p:cNvPr id="3" name="Tijdelijke aanduiding voor inhoud 2">
            <a:extLst>
              <a:ext uri="{FF2B5EF4-FFF2-40B4-BE49-F238E27FC236}">
                <a16:creationId xmlns:a16="http://schemas.microsoft.com/office/drawing/2014/main" id="{54809E36-96A7-AEDC-F375-4A33923FFB07}"/>
              </a:ext>
            </a:extLst>
          </p:cNvPr>
          <p:cNvSpPr>
            <a:spLocks noGrp="1"/>
          </p:cNvSpPr>
          <p:nvPr>
            <p:ph idx="1"/>
          </p:nvPr>
        </p:nvSpPr>
        <p:spPr/>
        <p:txBody>
          <a:bodyPr>
            <a:normAutofit lnSpcReduction="10000"/>
          </a:bodyPr>
          <a:lstStyle/>
          <a:p>
            <a:r>
              <a:rPr lang="nl-NL" dirty="0"/>
              <a:t>RSJ 11 oktober 2018, R-860 en R-859, 11 oktober 2018: beklag tegen straf wegens ongewenste intimiteiten tegen vrouwelijk personeelslid (werkmeester). Klager: de sfeer was jolig en de werkmeester werd als eerste handtastelijk en streelde knie medegedetineerde. </a:t>
            </a:r>
          </a:p>
          <a:p>
            <a:r>
              <a:rPr lang="nl-NL" dirty="0"/>
              <a:t>RSJ 20/6143/TA, 15 juni 2020: beklag tegen uitoefenen toezicht op bezoek van partner van verpleegde. Ongegrond: mate van intimiteit maakt belangrijk onderdeel uit van de behandeling. </a:t>
            </a:r>
          </a:p>
          <a:p>
            <a:r>
              <a:rPr lang="nl-NL" dirty="0"/>
              <a:t>RSJ 19/4155/TA, 5 mei 2019: Gedetineerde wordt wegens beschuldiging van personeelslid van ongewenste intimiteiten overgeplaatst. Voor die beschuldiging is geen enkele aanleiding gevonden. </a:t>
            </a:r>
          </a:p>
          <a:p>
            <a:endParaRPr lang="nl-NL" dirty="0"/>
          </a:p>
        </p:txBody>
      </p:sp>
    </p:spTree>
    <p:extLst>
      <p:ext uri="{BB962C8B-B14F-4D97-AF65-F5344CB8AC3E}">
        <p14:creationId xmlns:p14="http://schemas.microsoft.com/office/powerpoint/2010/main" val="969150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DBCB4-18EC-0E52-E510-CC55CB7FD7EF}"/>
              </a:ext>
            </a:extLst>
          </p:cNvPr>
          <p:cNvSpPr>
            <a:spLocks noGrp="1"/>
          </p:cNvSpPr>
          <p:nvPr>
            <p:ph type="title"/>
          </p:nvPr>
        </p:nvSpPr>
        <p:spPr/>
        <p:txBody>
          <a:bodyPr/>
          <a:lstStyle/>
          <a:p>
            <a:r>
              <a:rPr lang="nl-NL" dirty="0"/>
              <a:t>1. Bescherming waartegen? </a:t>
            </a:r>
          </a:p>
        </p:txBody>
      </p:sp>
      <p:sp>
        <p:nvSpPr>
          <p:cNvPr id="3" name="Tijdelijke aanduiding voor inhoud 2">
            <a:extLst>
              <a:ext uri="{FF2B5EF4-FFF2-40B4-BE49-F238E27FC236}">
                <a16:creationId xmlns:a16="http://schemas.microsoft.com/office/drawing/2014/main" id="{682353FA-8D7D-3217-B66D-2E1226B8E476}"/>
              </a:ext>
            </a:extLst>
          </p:cNvPr>
          <p:cNvSpPr>
            <a:spLocks noGrp="1"/>
          </p:cNvSpPr>
          <p:nvPr>
            <p:ph idx="1"/>
          </p:nvPr>
        </p:nvSpPr>
        <p:spPr/>
        <p:txBody>
          <a:bodyPr>
            <a:normAutofit fontScale="85000" lnSpcReduction="10000"/>
          </a:bodyPr>
          <a:lstStyle/>
          <a:p>
            <a:r>
              <a:rPr lang="nl-NL" dirty="0"/>
              <a:t>Grensoverschrijdend gedrag (al dan niet </a:t>
            </a:r>
            <a:r>
              <a:rPr lang="nl-NL" dirty="0" err="1"/>
              <a:t>sgog</a:t>
            </a:r>
            <a:r>
              <a:rPr lang="nl-NL" dirty="0"/>
              <a:t>), niet integer gedrag, discriminatie en racisme. Voorgestelde verzamelterm: sociale onveiligheid. Is nadere afbakening nodig? Gaat het om gedrag (bejegening) of ook over beslissingen en een algemene toestand (denk aan gebruikelijke wijze van visitatie) </a:t>
            </a:r>
          </a:p>
          <a:p>
            <a:r>
              <a:rPr lang="nl-NL" dirty="0"/>
              <a:t>Over welke normen hebben we het? </a:t>
            </a:r>
          </a:p>
          <a:p>
            <a:pPr marL="0" indent="0">
              <a:buNone/>
            </a:pPr>
            <a:r>
              <a:rPr lang="nl-NL" dirty="0"/>
              <a:t>- soms redelijk duidelijke normen zoals bij strafbaar gedrag (discriminatie, racisme, aanranding, actieve en passieve omkoping);</a:t>
            </a:r>
          </a:p>
          <a:p>
            <a:pPr marL="0" indent="0">
              <a:buNone/>
            </a:pPr>
            <a:r>
              <a:rPr lang="nl-NL" dirty="0"/>
              <a:t>- soms buitenwettelijke normen en beleidsnormen(Beleidskader discriminatie en racisme, Leidraad melding integriteitsschendingen DJI, circulaire 14 maart 2019, Gedragscode integriteit Rijk); </a:t>
            </a:r>
          </a:p>
          <a:p>
            <a:pPr marL="0" indent="0">
              <a:buNone/>
            </a:pPr>
            <a:r>
              <a:rPr lang="nl-NL" dirty="0"/>
              <a:t>- niet zelden normen in ontwikkeling mede afhankelijk context (geestelijk verzorger stuurt krantenbericht door). Zie ook beginselen goede bejegening RSJ.    </a:t>
            </a:r>
          </a:p>
        </p:txBody>
      </p:sp>
    </p:spTree>
    <p:extLst>
      <p:ext uri="{BB962C8B-B14F-4D97-AF65-F5344CB8AC3E}">
        <p14:creationId xmlns:p14="http://schemas.microsoft.com/office/powerpoint/2010/main" val="308562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2F2B5E-E946-BBF3-0FAA-C8B983C17586}"/>
              </a:ext>
            </a:extLst>
          </p:cNvPr>
          <p:cNvSpPr>
            <a:spLocks noGrp="1"/>
          </p:cNvSpPr>
          <p:nvPr>
            <p:ph type="title"/>
          </p:nvPr>
        </p:nvSpPr>
        <p:spPr/>
        <p:txBody>
          <a:bodyPr/>
          <a:lstStyle/>
          <a:p>
            <a:r>
              <a:rPr lang="nl-NL" dirty="0"/>
              <a:t>2. Bescherming van wie tegen wie? </a:t>
            </a:r>
          </a:p>
        </p:txBody>
      </p:sp>
      <p:sp>
        <p:nvSpPr>
          <p:cNvPr id="3" name="Tijdelijke aanduiding voor inhoud 2">
            <a:extLst>
              <a:ext uri="{FF2B5EF4-FFF2-40B4-BE49-F238E27FC236}">
                <a16:creationId xmlns:a16="http://schemas.microsoft.com/office/drawing/2014/main" id="{710F77E2-4CB4-F65C-A0BE-099505E1FA15}"/>
              </a:ext>
            </a:extLst>
          </p:cNvPr>
          <p:cNvSpPr>
            <a:spLocks noGrp="1"/>
          </p:cNvSpPr>
          <p:nvPr>
            <p:ph idx="1"/>
          </p:nvPr>
        </p:nvSpPr>
        <p:spPr/>
        <p:txBody>
          <a:bodyPr/>
          <a:lstStyle/>
          <a:p>
            <a:pPr marL="0" indent="0">
              <a:buNone/>
            </a:pPr>
            <a:endParaRPr lang="nl-NL" dirty="0"/>
          </a:p>
          <a:p>
            <a:r>
              <a:rPr lang="nl-NL" dirty="0"/>
              <a:t>Beperken de commissies van toezicht zich tot de bescherming van de sociale veiligheid van de gedetineerde? </a:t>
            </a:r>
          </a:p>
          <a:p>
            <a:r>
              <a:rPr lang="nl-NL" dirty="0"/>
              <a:t>Heeft de </a:t>
            </a:r>
            <a:r>
              <a:rPr lang="nl-NL" dirty="0" err="1"/>
              <a:t>cvt</a:t>
            </a:r>
            <a:r>
              <a:rPr lang="nl-NL" dirty="0"/>
              <a:t> enige taak ingeval de sociale onveiligheid het personeel betreft? Zo neen, wie is dan aan zet? </a:t>
            </a:r>
          </a:p>
        </p:txBody>
      </p:sp>
    </p:spTree>
    <p:extLst>
      <p:ext uri="{BB962C8B-B14F-4D97-AF65-F5344CB8AC3E}">
        <p14:creationId xmlns:p14="http://schemas.microsoft.com/office/powerpoint/2010/main" val="330378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108031-D41D-7092-1DB0-38CC294AB4E7}"/>
              </a:ext>
            </a:extLst>
          </p:cNvPr>
          <p:cNvSpPr>
            <a:spLocks noGrp="1"/>
          </p:cNvSpPr>
          <p:nvPr>
            <p:ph type="title"/>
          </p:nvPr>
        </p:nvSpPr>
        <p:spPr/>
        <p:txBody>
          <a:bodyPr/>
          <a:lstStyle/>
          <a:p>
            <a:r>
              <a:rPr lang="nl-NL" dirty="0"/>
              <a:t>3. Zijn er al instrumenten ter bescherming?</a:t>
            </a:r>
          </a:p>
        </p:txBody>
      </p:sp>
      <p:sp>
        <p:nvSpPr>
          <p:cNvPr id="3" name="Tijdelijke aanduiding voor inhoud 2">
            <a:extLst>
              <a:ext uri="{FF2B5EF4-FFF2-40B4-BE49-F238E27FC236}">
                <a16:creationId xmlns:a16="http://schemas.microsoft.com/office/drawing/2014/main" id="{C7A89BEE-B83D-EA9F-8D80-76196DEC485B}"/>
              </a:ext>
            </a:extLst>
          </p:cNvPr>
          <p:cNvSpPr>
            <a:spLocks noGrp="1"/>
          </p:cNvSpPr>
          <p:nvPr>
            <p:ph idx="1"/>
          </p:nvPr>
        </p:nvSpPr>
        <p:spPr/>
        <p:txBody>
          <a:bodyPr/>
          <a:lstStyle/>
          <a:p>
            <a:r>
              <a:rPr lang="nl-NL" dirty="0"/>
              <a:t>Naast penitentiaire wegen staan in ieder geval niet specifieke wegen open (inbegrepen briefgeheim): </a:t>
            </a:r>
          </a:p>
          <a:p>
            <a:endParaRPr lang="nl-NL" dirty="0"/>
          </a:p>
          <a:p>
            <a:pPr marL="0" indent="0">
              <a:buNone/>
            </a:pPr>
            <a:r>
              <a:rPr lang="nl-NL" dirty="0"/>
              <a:t>- ombudsman </a:t>
            </a:r>
          </a:p>
          <a:p>
            <a:pPr marL="0" indent="0">
              <a:buNone/>
            </a:pPr>
            <a:r>
              <a:rPr lang="nl-NL" dirty="0"/>
              <a:t>- leden EK en TK </a:t>
            </a:r>
          </a:p>
        </p:txBody>
      </p:sp>
    </p:spTree>
    <p:extLst>
      <p:ext uri="{BB962C8B-B14F-4D97-AF65-F5344CB8AC3E}">
        <p14:creationId xmlns:p14="http://schemas.microsoft.com/office/powerpoint/2010/main" val="1455434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D7E9CA-16AA-0D25-9485-AC16351BB59A}"/>
              </a:ext>
            </a:extLst>
          </p:cNvPr>
          <p:cNvSpPr>
            <a:spLocks noGrp="1"/>
          </p:cNvSpPr>
          <p:nvPr>
            <p:ph type="title"/>
          </p:nvPr>
        </p:nvSpPr>
        <p:spPr/>
        <p:txBody>
          <a:bodyPr/>
          <a:lstStyle/>
          <a:p>
            <a:r>
              <a:rPr lang="nl-NL" dirty="0"/>
              <a:t>4. Wat is het doel van de bescherming? </a:t>
            </a:r>
          </a:p>
        </p:txBody>
      </p:sp>
      <p:sp>
        <p:nvSpPr>
          <p:cNvPr id="3" name="Tijdelijke aanduiding voor inhoud 2">
            <a:extLst>
              <a:ext uri="{FF2B5EF4-FFF2-40B4-BE49-F238E27FC236}">
                <a16:creationId xmlns:a16="http://schemas.microsoft.com/office/drawing/2014/main" id="{72D411F5-053B-8A32-4126-851F6B5A6F27}"/>
              </a:ext>
            </a:extLst>
          </p:cNvPr>
          <p:cNvSpPr>
            <a:spLocks noGrp="1"/>
          </p:cNvSpPr>
          <p:nvPr>
            <p:ph idx="1"/>
          </p:nvPr>
        </p:nvSpPr>
        <p:spPr/>
        <p:txBody>
          <a:bodyPr>
            <a:normAutofit fontScale="92500" lnSpcReduction="20000"/>
          </a:bodyPr>
          <a:lstStyle/>
          <a:p>
            <a:endParaRPr lang="nl-NL" dirty="0"/>
          </a:p>
          <a:p>
            <a:pPr marL="0" indent="0">
              <a:buNone/>
            </a:pPr>
            <a:r>
              <a:rPr lang="nl-NL" dirty="0"/>
              <a:t>Er zijn uiteenlopende perspectieven: alleen reactief of juist preventief/</a:t>
            </a:r>
            <a:r>
              <a:rPr lang="nl-NL" dirty="0" err="1"/>
              <a:t>pro-actief</a:t>
            </a:r>
            <a:r>
              <a:rPr lang="nl-NL" dirty="0"/>
              <a:t> door </a:t>
            </a:r>
          </a:p>
          <a:p>
            <a:pPr marL="0" indent="0">
              <a:buNone/>
            </a:pPr>
            <a:r>
              <a:rPr lang="nl-NL" dirty="0"/>
              <a:t>- de procedure om een einde te maken aan het onwenselijke gedrag in werking zetten en/of </a:t>
            </a:r>
          </a:p>
          <a:p>
            <a:pPr marL="0" indent="0">
              <a:buNone/>
            </a:pPr>
            <a:r>
              <a:rPr lang="nl-NL" dirty="0"/>
              <a:t>- een einde maken aan het onwenselijke gedrag en/of </a:t>
            </a:r>
          </a:p>
          <a:p>
            <a:pPr marL="0" indent="0">
              <a:buNone/>
            </a:pPr>
            <a:r>
              <a:rPr lang="nl-NL" dirty="0"/>
              <a:t>- een meer structureel voorkomen van het gedrag en soortgelijk gedrag en/of </a:t>
            </a:r>
          </a:p>
          <a:p>
            <a:pPr marL="0" indent="0">
              <a:buNone/>
            </a:pPr>
            <a:r>
              <a:rPr lang="nl-NL" dirty="0"/>
              <a:t>- een voor de gedetineerde bevredigende oplossing bereiken eventueel zelfs met een vorm van schadevergoeding en/of</a:t>
            </a:r>
          </a:p>
          <a:p>
            <a:pPr marL="0" indent="0">
              <a:buNone/>
            </a:pPr>
            <a:r>
              <a:rPr lang="nl-NL" dirty="0"/>
              <a:t>- daadwerkelijk optreden tegen de beschuldigde zo nodig ook arbeidsrechtelijk (met in het uiterste geval: ontslag) </a:t>
            </a:r>
          </a:p>
        </p:txBody>
      </p:sp>
    </p:spTree>
    <p:extLst>
      <p:ext uri="{BB962C8B-B14F-4D97-AF65-F5344CB8AC3E}">
        <p14:creationId xmlns:p14="http://schemas.microsoft.com/office/powerpoint/2010/main" val="80525089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1339</Words>
  <Application>Microsoft Office PowerPoint</Application>
  <PresentationFormat>Breedbeeld</PresentationFormat>
  <Paragraphs>77</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workshop 1 Adrie Lesuis en Paul Vegter</vt:lpstr>
      <vt:lpstr>Vragen inzake de inrichtingen van de DJI </vt:lpstr>
      <vt:lpstr>0. Voorbeelden?  </vt:lpstr>
      <vt:lpstr>0. Voorbeelden vervolg </vt:lpstr>
      <vt:lpstr>0. Voorbeelden: bewoordingen ‘ongewenste intimiteiten’ in rechtspraak beroepscie</vt:lpstr>
      <vt:lpstr>1. Bescherming waartegen? </vt:lpstr>
      <vt:lpstr>2. Bescherming van wie tegen wie? </vt:lpstr>
      <vt:lpstr>3. Zijn er al instrumenten ter bescherming?</vt:lpstr>
      <vt:lpstr>4. Wat is het doel van de bescherming? </vt:lpstr>
      <vt:lpstr>5. Is anonimiteit wenselijk of zelfs absoluut noodzakelijk?  </vt:lpstr>
      <vt:lpstr>6. Is het wenselijk dat er één vaste route is? Wie onderzoekt?  </vt:lpstr>
      <vt:lpstr>7. Is het wenselijk een nieuw instrument te introduceren?  </vt:lpstr>
      <vt:lpstr>8.1 Welke rol kan de cvt vervullen? Beklag, bemiddeling of algemene ombudsfunctie? </vt:lpstr>
      <vt:lpstr>8.2 Welke rol kan de cvt vervullen? Beklag, bemiddeling of algemene ombudsfunctie?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1 Adrie Lesuis en Paul Vegter</dc:title>
  <dc:creator>Paul Vegter</dc:creator>
  <cp:lastModifiedBy>Paul Vegter</cp:lastModifiedBy>
  <cp:revision>11</cp:revision>
  <cp:lastPrinted>2023-11-08T08:49:17Z</cp:lastPrinted>
  <dcterms:created xsi:type="dcterms:W3CDTF">2023-11-01T12:05:20Z</dcterms:created>
  <dcterms:modified xsi:type="dcterms:W3CDTF">2023-11-08T09:54:45Z</dcterms:modified>
</cp:coreProperties>
</file>